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Lst>
  <p:sldSz cx="6858000" cy="12192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4" d="100"/>
          <a:sy n="84" d="100"/>
        </p:scale>
        <p:origin x="-3168" y="438"/>
      </p:cViewPr>
      <p:guideLst>
        <p:guide orient="horz" pos="384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024D954-26FF-4433-95D9-B2F8BCD22866}" type="datetimeFigureOut">
              <a:rPr lang="ru-RU" smtClean="0"/>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965EAB-2D5D-4D17-8113-31ADCEA4E7CB}" type="slidenum">
              <a:rPr lang="ru-RU" smtClean="0"/>
              <a:t>‹#›</a:t>
            </a:fld>
            <a:endParaRPr lang="ru-RU"/>
          </a:p>
        </p:txBody>
      </p:sp>
    </p:spTree>
    <p:extLst>
      <p:ext uri="{BB962C8B-B14F-4D97-AF65-F5344CB8AC3E}">
        <p14:creationId xmlns:p14="http://schemas.microsoft.com/office/powerpoint/2010/main" val="219088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024D954-26FF-4433-95D9-B2F8BCD22866}" type="datetimeFigureOut">
              <a:rPr lang="ru-RU" smtClean="0"/>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965EAB-2D5D-4D17-8113-31ADCEA4E7CB}" type="slidenum">
              <a:rPr lang="ru-RU" smtClean="0"/>
              <a:t>‹#›</a:t>
            </a:fld>
            <a:endParaRPr lang="ru-RU"/>
          </a:p>
        </p:txBody>
      </p:sp>
    </p:spTree>
    <p:extLst>
      <p:ext uri="{BB962C8B-B14F-4D97-AF65-F5344CB8AC3E}">
        <p14:creationId xmlns:p14="http://schemas.microsoft.com/office/powerpoint/2010/main" val="129885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024D954-26FF-4433-95D9-B2F8BCD22866}" type="datetimeFigureOut">
              <a:rPr lang="ru-RU" smtClean="0"/>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965EAB-2D5D-4D17-8113-31ADCEA4E7CB}" type="slidenum">
              <a:rPr lang="ru-RU" smtClean="0"/>
              <a:t>‹#›</a:t>
            </a:fld>
            <a:endParaRPr lang="ru-RU"/>
          </a:p>
        </p:txBody>
      </p:sp>
    </p:spTree>
    <p:extLst>
      <p:ext uri="{BB962C8B-B14F-4D97-AF65-F5344CB8AC3E}">
        <p14:creationId xmlns:p14="http://schemas.microsoft.com/office/powerpoint/2010/main" val="69897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024D954-26FF-4433-95D9-B2F8BCD22866}" type="datetimeFigureOut">
              <a:rPr lang="ru-RU" smtClean="0"/>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965EAB-2D5D-4D17-8113-31ADCEA4E7CB}" type="slidenum">
              <a:rPr lang="ru-RU" smtClean="0"/>
              <a:t>‹#›</a:t>
            </a:fld>
            <a:endParaRPr lang="ru-RU"/>
          </a:p>
        </p:txBody>
      </p:sp>
    </p:spTree>
    <p:extLst>
      <p:ext uri="{BB962C8B-B14F-4D97-AF65-F5344CB8AC3E}">
        <p14:creationId xmlns:p14="http://schemas.microsoft.com/office/powerpoint/2010/main" val="187589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ru-RU" smtClean="0"/>
              <a:t>Образец заголовка</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024D954-26FF-4433-95D9-B2F8BCD22866}" type="datetimeFigureOut">
              <a:rPr lang="ru-RU" smtClean="0"/>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965EAB-2D5D-4D17-8113-31ADCEA4E7CB}" type="slidenum">
              <a:rPr lang="ru-RU" smtClean="0"/>
              <a:t>‹#›</a:t>
            </a:fld>
            <a:endParaRPr lang="ru-RU"/>
          </a:p>
        </p:txBody>
      </p:sp>
    </p:spTree>
    <p:extLst>
      <p:ext uri="{BB962C8B-B14F-4D97-AF65-F5344CB8AC3E}">
        <p14:creationId xmlns:p14="http://schemas.microsoft.com/office/powerpoint/2010/main" val="3349757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024D954-26FF-4433-95D9-B2F8BCD22866}" type="datetimeFigureOut">
              <a:rPr lang="ru-RU" smtClean="0"/>
              <a:t>04.05.2020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965EAB-2D5D-4D17-8113-31ADCEA4E7CB}" type="slidenum">
              <a:rPr lang="ru-RU" smtClean="0"/>
              <a:t>‹#›</a:t>
            </a:fld>
            <a:endParaRPr lang="ru-RU"/>
          </a:p>
        </p:txBody>
      </p:sp>
    </p:spTree>
    <p:extLst>
      <p:ext uri="{BB962C8B-B14F-4D97-AF65-F5344CB8AC3E}">
        <p14:creationId xmlns:p14="http://schemas.microsoft.com/office/powerpoint/2010/main" val="283533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472381" y="4453467"/>
            <a:ext cx="2901255" cy="65503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3471863" y="4453467"/>
            <a:ext cx="2915543" cy="65503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024D954-26FF-4433-95D9-B2F8BCD22866}" type="datetimeFigureOut">
              <a:rPr lang="ru-RU" smtClean="0"/>
              <a:t>04.05.2020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E965EAB-2D5D-4D17-8113-31ADCEA4E7CB}" type="slidenum">
              <a:rPr lang="ru-RU" smtClean="0"/>
              <a:t>‹#›</a:t>
            </a:fld>
            <a:endParaRPr lang="ru-RU"/>
          </a:p>
        </p:txBody>
      </p:sp>
    </p:spTree>
    <p:extLst>
      <p:ext uri="{BB962C8B-B14F-4D97-AF65-F5344CB8AC3E}">
        <p14:creationId xmlns:p14="http://schemas.microsoft.com/office/powerpoint/2010/main" val="235216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024D954-26FF-4433-95D9-B2F8BCD22866}" type="datetimeFigureOut">
              <a:rPr lang="ru-RU" smtClean="0"/>
              <a:t>04.05.2020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E965EAB-2D5D-4D17-8113-31ADCEA4E7CB}" type="slidenum">
              <a:rPr lang="ru-RU" smtClean="0"/>
              <a:t>‹#›</a:t>
            </a:fld>
            <a:endParaRPr lang="ru-RU"/>
          </a:p>
        </p:txBody>
      </p:sp>
    </p:spTree>
    <p:extLst>
      <p:ext uri="{BB962C8B-B14F-4D97-AF65-F5344CB8AC3E}">
        <p14:creationId xmlns:p14="http://schemas.microsoft.com/office/powerpoint/2010/main" val="49701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4D954-26FF-4433-95D9-B2F8BCD22866}" type="datetimeFigureOut">
              <a:rPr lang="ru-RU" smtClean="0"/>
              <a:t>04.05.2020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E965EAB-2D5D-4D17-8113-31ADCEA4E7CB}" type="slidenum">
              <a:rPr lang="ru-RU" smtClean="0"/>
              <a:t>‹#›</a:t>
            </a:fld>
            <a:endParaRPr lang="ru-RU"/>
          </a:p>
        </p:txBody>
      </p:sp>
    </p:spTree>
    <p:extLst>
      <p:ext uri="{BB962C8B-B14F-4D97-AF65-F5344CB8AC3E}">
        <p14:creationId xmlns:p14="http://schemas.microsoft.com/office/powerpoint/2010/main" val="33573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ru-RU" smtClean="0"/>
              <a:t>Образец заголовка</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1024D954-26FF-4433-95D9-B2F8BCD22866}" type="datetimeFigureOut">
              <a:rPr lang="ru-RU" smtClean="0"/>
              <a:t>04.05.2020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965EAB-2D5D-4D17-8113-31ADCEA4E7CB}" type="slidenum">
              <a:rPr lang="ru-RU" smtClean="0"/>
              <a:t>‹#›</a:t>
            </a:fld>
            <a:endParaRPr lang="ru-RU"/>
          </a:p>
        </p:txBody>
      </p:sp>
    </p:spTree>
    <p:extLst>
      <p:ext uri="{BB962C8B-B14F-4D97-AF65-F5344CB8AC3E}">
        <p14:creationId xmlns:p14="http://schemas.microsoft.com/office/powerpoint/2010/main" val="218260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1024D954-26FF-4433-95D9-B2F8BCD22866}" type="datetimeFigureOut">
              <a:rPr lang="ru-RU" smtClean="0"/>
              <a:t>04.05.2020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965EAB-2D5D-4D17-8113-31ADCEA4E7CB}" type="slidenum">
              <a:rPr lang="ru-RU" smtClean="0"/>
              <a:t>‹#›</a:t>
            </a:fld>
            <a:endParaRPr lang="ru-RU"/>
          </a:p>
        </p:txBody>
      </p:sp>
    </p:spTree>
    <p:extLst>
      <p:ext uri="{BB962C8B-B14F-4D97-AF65-F5344CB8AC3E}">
        <p14:creationId xmlns:p14="http://schemas.microsoft.com/office/powerpoint/2010/main" val="367003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1024D954-26FF-4433-95D9-B2F8BCD22866}" type="datetimeFigureOut">
              <a:rPr lang="ru-RU" smtClean="0"/>
              <a:t>04.05.2020</a:t>
            </a:fld>
            <a:endParaRPr lang="ru-RU"/>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7E965EAB-2D5D-4D17-8113-31ADCEA4E7CB}" type="slidenum">
              <a:rPr lang="ru-RU" smtClean="0"/>
              <a:t>‹#›</a:t>
            </a:fld>
            <a:endParaRPr lang="ru-RU"/>
          </a:p>
        </p:txBody>
      </p:sp>
    </p:spTree>
    <p:extLst>
      <p:ext uri="{BB962C8B-B14F-4D97-AF65-F5344CB8AC3E}">
        <p14:creationId xmlns:p14="http://schemas.microsoft.com/office/powerpoint/2010/main" val="2329948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568" y="240632"/>
            <a:ext cx="6400800" cy="11718757"/>
          </a:xfrm>
          <a:prstGeom prst="rect">
            <a:avLst/>
          </a:prstGeom>
          <a:noFill/>
          <a:ln>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474"/>
            <a:ext cx="6857999" cy="12372474"/>
          </a:xfrm>
          <a:prstGeom prst="rect">
            <a:avLst/>
          </a:prstGeom>
        </p:spPr>
      </p:pic>
      <p:sp>
        <p:nvSpPr>
          <p:cNvPr id="5" name="TextBox 4"/>
          <p:cNvSpPr txBox="1"/>
          <p:nvPr/>
        </p:nvSpPr>
        <p:spPr>
          <a:xfrm>
            <a:off x="1588169" y="2502569"/>
            <a:ext cx="3609474" cy="1200329"/>
          </a:xfrm>
          <a:prstGeom prst="rect">
            <a:avLst/>
          </a:prstGeom>
          <a:noFill/>
        </p:spPr>
        <p:txBody>
          <a:bodyPr wrap="square" rtlCol="0">
            <a:spAutoFit/>
          </a:bodyPr>
          <a:lstStyle/>
          <a:p>
            <a:r>
              <a:rPr lang="ru-RU" dirty="0" smtClean="0">
                <a:solidFill>
                  <a:srgbClr val="7030A0"/>
                </a:solidFill>
                <a:latin typeface="Bookman Old Style" panose="02050604050505020204" pitchFamily="18" charset="0"/>
              </a:rPr>
              <a:t>Муниципальное автономное дошкольное образовательное учреждение центр развития ребенка – детский сад № 33</a:t>
            </a:r>
            <a:endParaRPr lang="ru-RU" dirty="0">
              <a:solidFill>
                <a:srgbClr val="7030A0"/>
              </a:solidFill>
              <a:latin typeface="Bookman Old Style" panose="02050604050505020204" pitchFamily="18" charset="0"/>
            </a:endParaRPr>
          </a:p>
        </p:txBody>
      </p:sp>
      <p:sp>
        <p:nvSpPr>
          <p:cNvPr id="6" name="TextBox 5"/>
          <p:cNvSpPr txBox="1"/>
          <p:nvPr/>
        </p:nvSpPr>
        <p:spPr>
          <a:xfrm>
            <a:off x="1525772" y="4540102"/>
            <a:ext cx="3671872" cy="1169551"/>
          </a:xfrm>
          <a:prstGeom prst="rect">
            <a:avLst/>
          </a:prstGeom>
          <a:noFill/>
        </p:spPr>
        <p:txBody>
          <a:bodyPr wrap="square" rtlCol="0">
            <a:spAutoFit/>
          </a:bodyPr>
          <a:lstStyle/>
          <a:p>
            <a:r>
              <a:rPr lang="ru-RU" sz="3500" dirty="0" smtClean="0">
                <a:solidFill>
                  <a:srgbClr val="FF0000"/>
                </a:solidFill>
                <a:latin typeface="Century" panose="02040604050505020304" pitchFamily="18" charset="0"/>
              </a:rPr>
              <a:t>ИГРОТЕКА В КРУГУ СЕМЬИ</a:t>
            </a:r>
            <a:endParaRPr lang="ru-RU" sz="3500" dirty="0">
              <a:solidFill>
                <a:srgbClr val="FF0000"/>
              </a:solidFill>
              <a:latin typeface="Century" panose="02040604050505020304" pitchFamily="18" charset="0"/>
            </a:endParaRPr>
          </a:p>
        </p:txBody>
      </p:sp>
      <p:sp>
        <p:nvSpPr>
          <p:cNvPr id="7" name="TextBox 6"/>
          <p:cNvSpPr txBox="1"/>
          <p:nvPr/>
        </p:nvSpPr>
        <p:spPr>
          <a:xfrm>
            <a:off x="2434856" y="9282223"/>
            <a:ext cx="2466753" cy="523220"/>
          </a:xfrm>
          <a:prstGeom prst="rect">
            <a:avLst/>
          </a:prstGeom>
          <a:noFill/>
        </p:spPr>
        <p:txBody>
          <a:bodyPr wrap="square" rtlCol="0">
            <a:spAutoFit/>
          </a:bodyPr>
          <a:lstStyle/>
          <a:p>
            <a:pPr algn="ctr"/>
            <a:r>
              <a:rPr lang="ru-RU" sz="2800" dirty="0" smtClean="0">
                <a:solidFill>
                  <a:srgbClr val="7030A0"/>
                </a:solidFill>
              </a:rPr>
              <a:t>Май 2020г.</a:t>
            </a:r>
            <a:endParaRPr lang="ru-RU" sz="2800" dirty="0">
              <a:solidFill>
                <a:srgbClr val="7030A0"/>
              </a:solidFill>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372" y="5763949"/>
            <a:ext cx="3583172" cy="3518274"/>
          </a:xfrm>
          <a:prstGeom prst="rect">
            <a:avLst/>
          </a:prstGeom>
        </p:spPr>
      </p:pic>
      <p:sp>
        <p:nvSpPr>
          <p:cNvPr id="4" name="TextBox 3"/>
          <p:cNvSpPr txBox="1"/>
          <p:nvPr/>
        </p:nvSpPr>
        <p:spPr>
          <a:xfrm>
            <a:off x="736855" y="11774723"/>
            <a:ext cx="5618205" cy="369332"/>
          </a:xfrm>
          <a:prstGeom prst="rect">
            <a:avLst/>
          </a:prstGeom>
          <a:solidFill>
            <a:srgbClr val="FF99FF"/>
          </a:solidFill>
          <a:ln>
            <a:solidFill>
              <a:srgbClr val="FF99FF"/>
            </a:solidFill>
          </a:ln>
        </p:spPr>
        <p:txBody>
          <a:bodyPr wrap="none" rtlCol="0">
            <a:spAutoFit/>
          </a:bodyPr>
          <a:lstStyle/>
          <a:p>
            <a:r>
              <a:rPr lang="ru-RU" dirty="0" smtClean="0"/>
              <a:t>Подготовил воспитатель Кочарян </a:t>
            </a:r>
            <a:r>
              <a:rPr lang="ru-RU" dirty="0" err="1" smtClean="0"/>
              <a:t>Анаит</a:t>
            </a:r>
            <a:r>
              <a:rPr lang="ru-RU" dirty="0" smtClean="0"/>
              <a:t> Владимировна</a:t>
            </a:r>
            <a:endParaRPr lang="ru-RU" dirty="0"/>
          </a:p>
        </p:txBody>
      </p:sp>
    </p:spTree>
    <p:extLst>
      <p:ext uri="{BB962C8B-B14F-4D97-AF65-F5344CB8AC3E}">
        <p14:creationId xmlns:p14="http://schemas.microsoft.com/office/powerpoint/2010/main" val="273354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12192000"/>
          </a:xfrm>
          <a:prstGeom prst="rect">
            <a:avLst/>
          </a:prstGeom>
        </p:spPr>
      </p:pic>
      <p:sp>
        <p:nvSpPr>
          <p:cNvPr id="3" name="TextBox 2"/>
          <p:cNvSpPr txBox="1"/>
          <p:nvPr/>
        </p:nvSpPr>
        <p:spPr>
          <a:xfrm>
            <a:off x="1436915" y="2094905"/>
            <a:ext cx="4149969" cy="6955750"/>
          </a:xfrm>
          <a:prstGeom prst="rect">
            <a:avLst/>
          </a:prstGeom>
          <a:noFill/>
        </p:spPr>
        <p:txBody>
          <a:bodyPr wrap="square" rtlCol="0">
            <a:spAutoFit/>
          </a:bodyPr>
          <a:lstStyle/>
          <a:p>
            <a:pPr lvl="0" algn="ctr"/>
            <a:r>
              <a:rPr lang="ru-RU" sz="3600" dirty="0">
                <a:solidFill>
                  <a:srgbClr val="7030A0"/>
                </a:solidFill>
                <a:latin typeface="Book Antiqua" panose="02040602050305030304" pitchFamily="18" charset="0"/>
                <a:cs typeface="FrankRuehl" panose="020E0503060101010101" pitchFamily="34" charset="-79"/>
              </a:rPr>
              <a:t>Развивающие </a:t>
            </a:r>
            <a:r>
              <a:rPr lang="ru-RU" sz="3600" dirty="0" smtClean="0">
                <a:solidFill>
                  <a:srgbClr val="7030A0"/>
                </a:solidFill>
                <a:latin typeface="Book Antiqua" panose="02040602050305030304" pitchFamily="18" charset="0"/>
                <a:cs typeface="FrankRuehl" panose="020E0503060101010101" pitchFamily="34" charset="-79"/>
              </a:rPr>
              <a:t>игры</a:t>
            </a:r>
            <a:endParaRPr lang="ru-RU" sz="1400" dirty="0"/>
          </a:p>
          <a:p>
            <a:r>
              <a:rPr lang="ru-RU" sz="1500" dirty="0" smtClean="0">
                <a:latin typeface="Franklin Gothic Demi Cond" panose="020B0706030402020204" pitchFamily="34" charset="0"/>
              </a:rPr>
              <a:t>Дорогие наши </a:t>
            </a:r>
            <a:r>
              <a:rPr lang="ru-RU" sz="1500" dirty="0">
                <a:latin typeface="Franklin Gothic Demi Cond" panose="020B0706030402020204" pitchFamily="34" charset="0"/>
              </a:rPr>
              <a:t>родители! Вам предлагаются игры, которые помогут Вашему ребёнку подружиться со словом, научат рассказывать, отыскивать интересные слова, а в итоге сделать речь Вашего ребёнка богаче и разнообразнее. Эти игры могут быть интересны и полезны всем членам семьи. В них можно играть в выходные дни, праздники, в будние дни вечерами, когда взрослые и дети собираются вместе после очередного рабочего дня. Во время игры со словом учитывайте настроение ребёнка, его возможности и способности. Играйте с ребёнком на равных, поощряйте его ответы, радуйтесь успехам и маленьким победам! </a:t>
            </a:r>
            <a:endParaRPr lang="ru-RU" sz="1500" dirty="0" smtClean="0">
              <a:latin typeface="Franklin Gothic Demi Cond" panose="020B0706030402020204" pitchFamily="34" charset="0"/>
            </a:endParaRPr>
          </a:p>
          <a:p>
            <a:endParaRPr lang="ru-RU" sz="1500" dirty="0">
              <a:latin typeface="Franklin Gothic Demi Cond" panose="020B0706030402020204" pitchFamily="34" charset="0"/>
            </a:endParaRPr>
          </a:p>
          <a:p>
            <a:r>
              <a:rPr lang="ru-RU" sz="1500" dirty="0">
                <a:latin typeface="Franklin Gothic Demi Cond" panose="020B0706030402020204" pitchFamily="34" charset="0"/>
              </a:rPr>
              <a:t>Игра - это самое важное, интересное и значимое для ребенка. Это и радость, и познание, и творчество. Игровая деятельность является ведущей для дошкольника. Умение играть ребенок приобретает в процессе своего развития. Правильно развивающийся ребенок - это, без сомнения, играющий ребенок. Игра - определенное отношение мира к ребенку и ребенка к миру, ребенка к взрослому и взрослого к ребенку, ребенка к сверстнику, сверстника к нему.</a:t>
            </a:r>
            <a:endParaRPr lang="ru-RU" sz="1500" dirty="0" smtClean="0">
              <a:latin typeface="Franklin Gothic Demi Cond" panose="020B0706030402020204" pitchFamily="34" charset="0"/>
            </a:endParaRPr>
          </a:p>
          <a:p>
            <a:endParaRPr lang="ru-RU" sz="140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4564" y="8907905"/>
            <a:ext cx="3074670" cy="944755"/>
          </a:xfrm>
          <a:prstGeom prst="rect">
            <a:avLst/>
          </a:prstGeom>
        </p:spPr>
      </p:pic>
    </p:spTree>
    <p:extLst>
      <p:ext uri="{BB962C8B-B14F-4D97-AF65-F5344CB8AC3E}">
        <p14:creationId xmlns:p14="http://schemas.microsoft.com/office/powerpoint/2010/main" val="163027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3" y="-66675"/>
            <a:ext cx="6858000" cy="12325350"/>
          </a:xfrm>
          <a:prstGeom prst="rect">
            <a:avLst/>
          </a:prstGeom>
        </p:spPr>
      </p:pic>
      <p:sp>
        <p:nvSpPr>
          <p:cNvPr id="6" name="TextBox 5"/>
          <p:cNvSpPr txBox="1"/>
          <p:nvPr/>
        </p:nvSpPr>
        <p:spPr>
          <a:xfrm>
            <a:off x="1940397" y="5434609"/>
            <a:ext cx="2920621" cy="307777"/>
          </a:xfrm>
          <a:prstGeom prst="rect">
            <a:avLst/>
          </a:prstGeom>
          <a:noFill/>
        </p:spPr>
        <p:txBody>
          <a:bodyPr wrap="square" rtlCol="0">
            <a:spAutoFit/>
          </a:bodyPr>
          <a:lstStyle/>
          <a:p>
            <a:endParaRPr lang="ru-RU" sz="1400" dirty="0"/>
          </a:p>
        </p:txBody>
      </p:sp>
      <p:sp>
        <p:nvSpPr>
          <p:cNvPr id="8" name="TextBox 7"/>
          <p:cNvSpPr txBox="1"/>
          <p:nvPr/>
        </p:nvSpPr>
        <p:spPr>
          <a:xfrm>
            <a:off x="1575290" y="2156788"/>
            <a:ext cx="4143374" cy="8710077"/>
          </a:xfrm>
          <a:prstGeom prst="rect">
            <a:avLst/>
          </a:prstGeom>
          <a:noFill/>
        </p:spPr>
        <p:txBody>
          <a:bodyPr wrap="square" rtlCol="0">
            <a:spAutoFit/>
          </a:bodyPr>
          <a:lstStyle/>
          <a:p>
            <a:r>
              <a:rPr lang="ru-RU" sz="1400" b="1" dirty="0">
                <a:solidFill>
                  <a:srgbClr val="7030A0"/>
                </a:solidFill>
                <a:latin typeface="Franklin Gothic Demi Cond" panose="020B0706030402020204" pitchFamily="34" charset="0"/>
              </a:rPr>
              <a:t>«Кто что умеет делать» </a:t>
            </a:r>
            <a:endParaRPr lang="ru-RU" sz="1400" b="1" dirty="0" smtClean="0">
              <a:solidFill>
                <a:srgbClr val="7030A0"/>
              </a:solidFill>
              <a:latin typeface="Franklin Gothic Demi Cond" panose="020B0706030402020204" pitchFamily="34" charset="0"/>
            </a:endParaRPr>
          </a:p>
          <a:p>
            <a:r>
              <a:rPr lang="ru-RU" sz="1400" dirty="0" smtClean="0">
                <a:latin typeface="Franklin Gothic Demi Cond" panose="020B0706030402020204" pitchFamily="34" charset="0"/>
              </a:rPr>
              <a:t>Ребёнку </a:t>
            </a:r>
            <a:r>
              <a:rPr lang="ru-RU" sz="1400" dirty="0">
                <a:latin typeface="Franklin Gothic Demi Cond" panose="020B0706030402020204" pitchFamily="34" charset="0"/>
              </a:rPr>
              <a:t>предлагается подобрать к предмету, объекту как можно больше слов-действий. Например, что умеет делать кошка? (мурлыкать, выгибать спину, царапаться, </a:t>
            </a:r>
            <a:r>
              <a:rPr lang="ru-RU" sz="1400" dirty="0" smtClean="0">
                <a:latin typeface="Franklin Gothic Demi Cond" panose="020B0706030402020204" pitchFamily="34" charset="0"/>
              </a:rPr>
              <a:t>прыгать</a:t>
            </a:r>
            <a:r>
              <a:rPr lang="ru-RU" sz="1400" dirty="0">
                <a:latin typeface="Franklin Gothic Demi Cond" panose="020B0706030402020204" pitchFamily="34" charset="0"/>
              </a:rPr>
              <a:t>, бегать, спать, играть, царапаться, и т. д</a:t>
            </a:r>
            <a:r>
              <a:rPr lang="ru-RU" sz="1400" dirty="0" smtClean="0">
                <a:latin typeface="Franklin Gothic Demi Cond" panose="020B0706030402020204" pitchFamily="34" charset="0"/>
              </a:rPr>
              <a:t>.).</a:t>
            </a:r>
          </a:p>
          <a:p>
            <a:endParaRPr lang="ru-RU" sz="1400" dirty="0">
              <a:latin typeface="Franklin Gothic Demi Cond" panose="020B0706030402020204" pitchFamily="34" charset="0"/>
            </a:endParaRPr>
          </a:p>
          <a:p>
            <a:r>
              <a:rPr lang="ru-RU" sz="1400" b="1" dirty="0">
                <a:solidFill>
                  <a:srgbClr val="7030A0"/>
                </a:solidFill>
                <a:latin typeface="Franklin Gothic Demi Cond" panose="020B0706030402020204" pitchFamily="34" charset="0"/>
              </a:rPr>
              <a:t>Правильно – неправильно</a:t>
            </a:r>
            <a:r>
              <a:rPr lang="ru-RU" sz="1400" b="1" dirty="0" smtClean="0">
                <a:solidFill>
                  <a:srgbClr val="7030A0"/>
                </a:solidFill>
                <a:latin typeface="Franklin Gothic Demi Cond" panose="020B0706030402020204" pitchFamily="34" charset="0"/>
              </a:rPr>
              <a:t>.</a:t>
            </a:r>
          </a:p>
          <a:p>
            <a:r>
              <a:rPr lang="ru-RU" sz="1400" b="1" dirty="0" smtClean="0">
                <a:latin typeface="Franklin Gothic Demi Cond" panose="020B0706030402020204" pitchFamily="34" charset="0"/>
              </a:rPr>
              <a:t> </a:t>
            </a:r>
            <a:r>
              <a:rPr lang="ru-RU" sz="1400" dirty="0">
                <a:latin typeface="Franklin Gothic Demi Cond" panose="020B0706030402020204" pitchFamily="34" charset="0"/>
              </a:rPr>
              <a:t>Ребенок должен на слух (с опорой на предметные картинки) определить, правильно или неправильно произносится слово. Внимание ребенка обращают на то, что если звук или слог «заблудился», то слово становится непонятным. Ребенок, услышав дефектное произношение звукового состава слова, </a:t>
            </a:r>
            <a:r>
              <a:rPr lang="ru-RU" sz="1400" dirty="0" smtClean="0">
                <a:latin typeface="Franklin Gothic Demi Cond" panose="020B0706030402020204" pitchFamily="34" charset="0"/>
              </a:rPr>
              <a:t>говорит </a:t>
            </a:r>
            <a:r>
              <a:rPr lang="ru-RU" sz="1400" dirty="0">
                <a:latin typeface="Franklin Gothic Demi Cond" panose="020B0706030402020204" pitchFamily="34" charset="0"/>
              </a:rPr>
              <a:t>об этом, или </a:t>
            </a:r>
            <a:r>
              <a:rPr lang="ru-RU" sz="1400" dirty="0" smtClean="0">
                <a:latin typeface="Franklin Gothic Demi Cond" panose="020B0706030402020204" pitchFamily="34" charset="0"/>
              </a:rPr>
              <a:t>исправляет, </a:t>
            </a:r>
            <a:r>
              <a:rPr lang="ru-RU" sz="1400" dirty="0">
                <a:latin typeface="Franklin Gothic Demi Cond" panose="020B0706030402020204" pitchFamily="34" charset="0"/>
              </a:rPr>
              <a:t>отвечая на вопрос «Как правильно сказать?». </a:t>
            </a:r>
            <a:r>
              <a:rPr lang="ru-RU" sz="1400" dirty="0" err="1">
                <a:latin typeface="Franklin Gothic Demi Cond" panose="020B0706030402020204" pitchFamily="34" charset="0"/>
              </a:rPr>
              <a:t>Моноток</a:t>
            </a:r>
            <a:r>
              <a:rPr lang="ru-RU" sz="1400" dirty="0">
                <a:latin typeface="Franklin Gothic Demi Cond" panose="020B0706030402020204" pitchFamily="34" charset="0"/>
              </a:rPr>
              <a:t> – молоток., </a:t>
            </a:r>
            <a:r>
              <a:rPr lang="ru-RU" sz="1400" dirty="0" err="1">
                <a:latin typeface="Franklin Gothic Demi Cond" panose="020B0706030402020204" pitchFamily="34" charset="0"/>
              </a:rPr>
              <a:t>тус</a:t>
            </a:r>
            <a:r>
              <a:rPr lang="ru-RU" sz="1400" dirty="0">
                <a:latin typeface="Franklin Gothic Demi Cond" panose="020B0706030402020204" pitchFamily="34" charset="0"/>
              </a:rPr>
              <a:t> – стул, зуйка – зайка, </a:t>
            </a:r>
            <a:r>
              <a:rPr lang="ru-RU" sz="1400" dirty="0" err="1">
                <a:latin typeface="Franklin Gothic Demi Cond" panose="020B0706030402020204" pitchFamily="34" charset="0"/>
              </a:rPr>
              <a:t>мутюг</a:t>
            </a:r>
            <a:r>
              <a:rPr lang="ru-RU" sz="1400" dirty="0">
                <a:latin typeface="Franklin Gothic Demi Cond" panose="020B0706030402020204" pitchFamily="34" charset="0"/>
              </a:rPr>
              <a:t> – утюг, </a:t>
            </a:r>
            <a:r>
              <a:rPr lang="ru-RU" sz="1400" dirty="0" err="1">
                <a:latin typeface="Franklin Gothic Demi Cond" panose="020B0706030402020204" pitchFamily="34" charset="0"/>
              </a:rPr>
              <a:t>ломоко</a:t>
            </a:r>
            <a:r>
              <a:rPr lang="ru-RU" sz="1400" dirty="0">
                <a:latin typeface="Franklin Gothic Demi Cond" panose="020B0706030402020204" pitchFamily="34" charset="0"/>
              </a:rPr>
              <a:t> – молоко, </a:t>
            </a:r>
            <a:r>
              <a:rPr lang="ru-RU" sz="1400" dirty="0" err="1">
                <a:latin typeface="Franklin Gothic Demi Cond" panose="020B0706030402020204" pitchFamily="34" charset="0"/>
              </a:rPr>
              <a:t>шимана</a:t>
            </a:r>
            <a:r>
              <a:rPr lang="ru-RU" sz="1400" dirty="0">
                <a:latin typeface="Franklin Gothic Demi Cond" panose="020B0706030402020204" pitchFamily="34" charset="0"/>
              </a:rPr>
              <a:t> – машина</a:t>
            </a:r>
            <a:r>
              <a:rPr lang="ru-RU" sz="1400" dirty="0" smtClean="0">
                <a:latin typeface="Franklin Gothic Demi Cond" panose="020B0706030402020204" pitchFamily="34" charset="0"/>
              </a:rPr>
              <a:t>.</a:t>
            </a:r>
          </a:p>
          <a:p>
            <a:endParaRPr lang="ru-RU" sz="1400" dirty="0" smtClean="0">
              <a:latin typeface="Franklin Gothic Demi Cond" panose="020B0706030402020204" pitchFamily="34" charset="0"/>
            </a:endParaRPr>
          </a:p>
          <a:p>
            <a:r>
              <a:rPr lang="ru-RU" sz="1400" b="1" dirty="0">
                <a:solidFill>
                  <a:srgbClr val="7030A0"/>
                </a:solidFill>
                <a:latin typeface="Franklin Gothic Demi Cond" panose="020B0706030402020204" pitchFamily="34" charset="0"/>
              </a:rPr>
              <a:t>«Слова – мячики» </a:t>
            </a:r>
            <a:endParaRPr lang="ru-RU" sz="1400" b="1" dirty="0" smtClean="0">
              <a:solidFill>
                <a:srgbClr val="7030A0"/>
              </a:solidFill>
              <a:latin typeface="Franklin Gothic Demi Cond" panose="020B0706030402020204" pitchFamily="34" charset="0"/>
            </a:endParaRPr>
          </a:p>
          <a:p>
            <a:r>
              <a:rPr lang="ru-RU" sz="1400" dirty="0" smtClean="0">
                <a:latin typeface="Franklin Gothic Demi Cond" panose="020B0706030402020204" pitchFamily="34" charset="0"/>
              </a:rPr>
              <a:t>Ребёнок </a:t>
            </a:r>
            <a:r>
              <a:rPr lang="ru-RU" sz="1400" dirty="0">
                <a:latin typeface="Franklin Gothic Demi Cond" panose="020B0706030402020204" pitchFamily="34" charset="0"/>
              </a:rPr>
              <a:t>и взрослый играют в паре. Взрослый бросает ребёнку мяч и одновременно произносит слово, допустим, "Тихий". Ребёнок должен вернуть мяч и произнести слово с противоположным значением "Громкий". Затем игроки меняются ролями. Теперь уже Ребёнок первым произносит слово, а взрослый подбирает к нему слово с противоположным значением</a:t>
            </a:r>
            <a:r>
              <a:rPr lang="ru-RU" sz="1400" dirty="0" smtClean="0">
                <a:latin typeface="Franklin Gothic Demi Cond" panose="020B0706030402020204" pitchFamily="34" charset="0"/>
              </a:rPr>
              <a:t>.</a:t>
            </a:r>
          </a:p>
          <a:p>
            <a:endParaRPr lang="ru-RU" sz="1400" dirty="0">
              <a:latin typeface="Franklin Gothic Demi Cond" panose="020B0706030402020204" pitchFamily="34" charset="0"/>
            </a:endParaRPr>
          </a:p>
          <a:p>
            <a:r>
              <a:rPr lang="ru-RU" sz="1400" b="1" dirty="0" smtClean="0">
                <a:solidFill>
                  <a:srgbClr val="7030A0"/>
                </a:solidFill>
                <a:latin typeface="Franklin Gothic Demi Cond" panose="020B0706030402020204" pitchFamily="34" charset="0"/>
              </a:rPr>
              <a:t>«Подбери рифму»</a:t>
            </a:r>
          </a:p>
          <a:p>
            <a:r>
              <a:rPr lang="ru-RU" sz="1400" dirty="0" smtClean="0">
                <a:latin typeface="Franklin Gothic Demi Cond" panose="020B0706030402020204" pitchFamily="34" charset="0"/>
              </a:rPr>
              <a:t>(</a:t>
            </a:r>
            <a:r>
              <a:rPr lang="ru-RU" sz="1400" dirty="0">
                <a:latin typeface="Franklin Gothic Demi Cond" panose="020B0706030402020204" pitchFamily="34" charset="0"/>
              </a:rPr>
              <a:t>развивает фонематический слух). Взрослый объясняет, что все слова звучат по-разному, но есть среди них и такие, которые звучат немножко похоже. Предлагает помочь подобрать слово. По дороге шёл жучок, Песню пел в траве ... (сверчок). Можно использовать любые стихи или отдельные рифмы. </a:t>
            </a:r>
            <a:endParaRPr lang="ru-RU" sz="1400" dirty="0" smtClean="0">
              <a:latin typeface="Franklin Gothic Demi Cond" panose="020B0706030402020204" pitchFamily="34" charset="0"/>
            </a:endParaRPr>
          </a:p>
          <a:p>
            <a:endParaRPr lang="ru-RU" sz="1400" dirty="0"/>
          </a:p>
          <a:p>
            <a:endParaRPr lang="ru-RU" sz="1400" dirty="0" smtClean="0"/>
          </a:p>
          <a:p>
            <a:endParaRPr lang="ru-RU" sz="1400" dirty="0"/>
          </a:p>
          <a:p>
            <a:endParaRPr lang="ru-RU" sz="1400" dirty="0"/>
          </a:p>
        </p:txBody>
      </p:sp>
    </p:spTree>
    <p:extLst>
      <p:ext uri="{BB962C8B-B14F-4D97-AF65-F5344CB8AC3E}">
        <p14:creationId xmlns:p14="http://schemas.microsoft.com/office/powerpoint/2010/main" val="99658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12192000"/>
          </a:xfrm>
          <a:prstGeom prst="rect">
            <a:avLst/>
          </a:prstGeom>
        </p:spPr>
      </p:pic>
      <p:sp>
        <p:nvSpPr>
          <p:cNvPr id="3" name="TextBox 2"/>
          <p:cNvSpPr txBox="1"/>
          <p:nvPr/>
        </p:nvSpPr>
        <p:spPr>
          <a:xfrm>
            <a:off x="1474470" y="2423160"/>
            <a:ext cx="4263390" cy="2492990"/>
          </a:xfrm>
          <a:prstGeom prst="rect">
            <a:avLst/>
          </a:prstGeom>
          <a:noFill/>
        </p:spPr>
        <p:txBody>
          <a:bodyPr wrap="square" rtlCol="0">
            <a:spAutoFit/>
          </a:bodyPr>
          <a:lstStyle/>
          <a:p>
            <a:endParaRPr lang="en-US" b="1" dirty="0" smtClean="0">
              <a:solidFill>
                <a:srgbClr val="7030A0"/>
              </a:solidFill>
              <a:latin typeface="Franklin Gothic Demi Cond" panose="020B0706030402020204" pitchFamily="34" charset="0"/>
            </a:endParaRPr>
          </a:p>
          <a:p>
            <a:r>
              <a:rPr lang="ru-RU" b="1" dirty="0" smtClean="0">
                <a:solidFill>
                  <a:srgbClr val="7030A0"/>
                </a:solidFill>
                <a:latin typeface="Franklin Gothic Demi Cond" panose="020B0706030402020204" pitchFamily="34" charset="0"/>
              </a:rPr>
              <a:t>«Назови </a:t>
            </a:r>
            <a:r>
              <a:rPr lang="ru-RU" b="1" dirty="0">
                <a:solidFill>
                  <a:srgbClr val="7030A0"/>
                </a:solidFill>
                <a:latin typeface="Franklin Gothic Demi Cond" panose="020B0706030402020204" pitchFamily="34" charset="0"/>
              </a:rPr>
              <a:t>три </a:t>
            </a:r>
            <a:r>
              <a:rPr lang="ru-RU" b="1" dirty="0" smtClean="0">
                <a:solidFill>
                  <a:srgbClr val="7030A0"/>
                </a:solidFill>
                <a:latin typeface="Franklin Gothic Demi Cond" panose="020B0706030402020204" pitchFamily="34" charset="0"/>
              </a:rPr>
              <a:t>слова»</a:t>
            </a:r>
          </a:p>
          <a:p>
            <a:r>
              <a:rPr lang="ru-RU" sz="1400" dirty="0" smtClean="0">
                <a:latin typeface="Franklin Gothic Demi Cond" panose="020B0706030402020204" pitchFamily="34" charset="0"/>
              </a:rPr>
              <a:t> </a:t>
            </a:r>
            <a:r>
              <a:rPr lang="ru-RU" sz="1400" dirty="0">
                <a:latin typeface="Franklin Gothic Demi Cond" panose="020B0706030402020204" pitchFamily="34" charset="0"/>
              </a:rPr>
              <a:t>(активизация словаря) Ребенку задаётся вопрос. Нужно, делая три шага вперёд, давать с каждым шагом три слова-ответа, не замедляя темпа ходьбы. -Что можно купить? (платье, костюм, брюки) -Что можно варить? Что можно читать? Чем можно рисовать? Что может летать? Что может плавать? Что (кто) может скакать? И т. д. </a:t>
            </a:r>
            <a:endParaRPr lang="ru-RU" sz="1400" dirty="0" smtClean="0">
              <a:latin typeface="Franklin Gothic Demi Cond" panose="020B0706030402020204" pitchFamily="34" charset="0"/>
            </a:endParaRPr>
          </a:p>
          <a:p>
            <a:endParaRPr lang="ru-RU" dirty="0">
              <a:latin typeface="Franklin Gothic Demi Cond" panose="020B0706030402020204" pitchFamily="34" charset="0"/>
            </a:endParaRPr>
          </a:p>
          <a:p>
            <a:endParaRPr lang="ru-RU" dirty="0">
              <a:latin typeface="Franklin Gothic Demi Cond" panose="020B0706030402020204" pitchFamily="34"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050" y="3940283"/>
            <a:ext cx="3257549" cy="1474470"/>
          </a:xfrm>
          <a:prstGeom prst="rect">
            <a:avLst/>
          </a:prstGeom>
        </p:spPr>
      </p:pic>
      <p:sp>
        <p:nvSpPr>
          <p:cNvPr id="5" name="TextBox 4"/>
          <p:cNvSpPr txBox="1"/>
          <p:nvPr/>
        </p:nvSpPr>
        <p:spPr>
          <a:xfrm>
            <a:off x="1337310" y="4916150"/>
            <a:ext cx="4400550" cy="1600438"/>
          </a:xfrm>
          <a:prstGeom prst="rect">
            <a:avLst/>
          </a:prstGeom>
          <a:noFill/>
        </p:spPr>
        <p:txBody>
          <a:bodyPr wrap="square" rtlCol="0">
            <a:spAutoFit/>
          </a:bodyPr>
          <a:lstStyle/>
          <a:p>
            <a:r>
              <a:rPr lang="ru-RU" sz="1400" dirty="0">
                <a:latin typeface="Franklin Gothic Demi Cond" panose="020B0706030402020204" pitchFamily="34" charset="0"/>
              </a:rPr>
              <a:t>Дидактические игры оказывают огромное влияние на развитие речи </a:t>
            </a:r>
            <a:r>
              <a:rPr lang="ru-RU" sz="1400" dirty="0" smtClean="0">
                <a:latin typeface="Franklin Gothic Demi Cond" panose="020B0706030402020204" pitchFamily="34" charset="0"/>
              </a:rPr>
              <a:t>ребенка. </a:t>
            </a:r>
            <a:r>
              <a:rPr lang="ru-RU" sz="1400" dirty="0">
                <a:latin typeface="Franklin Gothic Demi Cond" panose="020B0706030402020204" pitchFamily="34" charset="0"/>
              </a:rPr>
              <a:t>Детей следует постоянно побуждать к общению друг с другом и комментированию своих действий - это способствует закреплению навыков пользования инициативной речью, совершенствованию разговорной речи, обогащению словаря, формированию грамматического строя речи, и т. д...</a:t>
            </a:r>
          </a:p>
        </p:txBody>
      </p:sp>
      <p:pic>
        <p:nvPicPr>
          <p:cNvPr id="6" name="Рисунок 5"/>
          <p:cNvPicPr>
            <a:picLocks noChangeAspect="1"/>
          </p:cNvPicPr>
          <p:nvPr/>
        </p:nvPicPr>
        <p:blipFill>
          <a:blip r:embed="rId4"/>
          <a:stretch>
            <a:fillRect/>
          </a:stretch>
        </p:blipFill>
        <p:spPr>
          <a:xfrm>
            <a:off x="1543050" y="6516588"/>
            <a:ext cx="3943350" cy="3153193"/>
          </a:xfrm>
          <a:prstGeom prst="rect">
            <a:avLst/>
          </a:prstGeom>
        </p:spPr>
      </p:pic>
    </p:spTree>
    <p:extLst>
      <p:ext uri="{BB962C8B-B14F-4D97-AF65-F5344CB8AC3E}">
        <p14:creationId xmlns:p14="http://schemas.microsoft.com/office/powerpoint/2010/main" val="2470451678"/>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653</TotalTime>
  <Words>589</Words>
  <Application>Microsoft Office PowerPoint</Application>
  <PresentationFormat>Произвольный</PresentationFormat>
  <Paragraphs>25</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Тема Office</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София</dc:creator>
  <cp:lastModifiedBy>Олег</cp:lastModifiedBy>
  <cp:revision>13</cp:revision>
  <dcterms:created xsi:type="dcterms:W3CDTF">2020-05-02T12:10:09Z</dcterms:created>
  <dcterms:modified xsi:type="dcterms:W3CDTF">2020-05-04T07:58:22Z</dcterms:modified>
</cp:coreProperties>
</file>